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sldIdLst>
    <p:sldId id="256" r:id="rId2"/>
    <p:sldId id="307" r:id="rId3"/>
    <p:sldId id="257" r:id="rId4"/>
    <p:sldId id="298" r:id="rId5"/>
    <p:sldId id="308" r:id="rId6"/>
    <p:sldId id="27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94B57B-936B-B77E-507D-B1E3D49FFB58}" name="Luis Correia" initials="LC" userId="29b77dda99a6277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D58"/>
    <a:srgbClr val="EA0001"/>
    <a:srgbClr val="029703"/>
    <a:srgbClr val="004C5A"/>
    <a:srgbClr val="EAEFF7"/>
    <a:srgbClr val="D2DEEF"/>
    <a:srgbClr val="004B59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1" autoAdjust="0"/>
    <p:restoredTop sz="93367" autoAdjust="0"/>
  </p:normalViewPr>
  <p:slideViewPr>
    <p:cSldViewPr snapToGrid="0">
      <p:cViewPr>
        <p:scale>
          <a:sx n="109" d="100"/>
          <a:sy n="109" d="100"/>
        </p:scale>
        <p:origin x="68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781E4-2AFB-42A0-854D-CA2B94F3A9BC}" type="datetimeFigureOut">
              <a:rPr lang="pt-PT" smtClean="0"/>
              <a:t>04/08/25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E5E81-CDA1-4927-B4C7-B031E47AB4A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284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As</a:t>
            </a:r>
            <a:r>
              <a:rPr lang="pt-PT" baseline="0" dirty="0"/>
              <a:t> </a:t>
            </a:r>
            <a:r>
              <a:rPr lang="pt-PT" baseline="0" dirty="0" err="1"/>
              <a:t>you</a:t>
            </a:r>
            <a:r>
              <a:rPr lang="pt-PT" baseline="0" dirty="0"/>
              <a:t> </a:t>
            </a:r>
            <a:r>
              <a:rPr lang="pt-PT" baseline="0" dirty="0" err="1"/>
              <a:t>probably</a:t>
            </a:r>
            <a:r>
              <a:rPr lang="pt-PT" baseline="0" dirty="0"/>
              <a:t> </a:t>
            </a:r>
            <a:r>
              <a:rPr lang="pt-PT" baseline="0" dirty="0" err="1"/>
              <a:t>know</a:t>
            </a:r>
            <a:r>
              <a:rPr lang="pt-PT" baseline="0" dirty="0"/>
              <a:t>…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661444-9E5F-4F35-9048-1DD15C6EC53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As</a:t>
            </a:r>
            <a:r>
              <a:rPr lang="pt-PT" baseline="0" dirty="0"/>
              <a:t> </a:t>
            </a:r>
            <a:r>
              <a:rPr lang="pt-PT" baseline="0" dirty="0" err="1"/>
              <a:t>you</a:t>
            </a:r>
            <a:r>
              <a:rPr lang="pt-PT" baseline="0" dirty="0"/>
              <a:t> </a:t>
            </a:r>
            <a:r>
              <a:rPr lang="pt-PT" baseline="0" dirty="0" err="1"/>
              <a:t>probably</a:t>
            </a:r>
            <a:r>
              <a:rPr lang="pt-PT" baseline="0" dirty="0"/>
              <a:t> </a:t>
            </a:r>
            <a:r>
              <a:rPr lang="pt-PT" baseline="0" dirty="0" err="1"/>
              <a:t>know</a:t>
            </a:r>
            <a:r>
              <a:rPr lang="pt-PT" baseline="0" dirty="0"/>
              <a:t>…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661444-9E5F-4F35-9048-1DD15C6EC5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4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6537774"/>
            <a:ext cx="12192000" cy="0"/>
          </a:xfrm>
          <a:prstGeom prst="line">
            <a:avLst/>
          </a:prstGeom>
          <a:ln w="12700">
            <a:solidFill>
              <a:srgbClr val="004C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64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0065" y="6568874"/>
            <a:ext cx="10033519" cy="282126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004C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European Master in Advanced Structural Analysis and Design using Composite Materials – FRP++</a:t>
            </a:r>
          </a:p>
        </p:txBody>
      </p:sp>
    </p:spTree>
    <p:extLst>
      <p:ext uri="{BB962C8B-B14F-4D97-AF65-F5344CB8AC3E}">
        <p14:creationId xmlns:p14="http://schemas.microsoft.com/office/powerpoint/2010/main" val="185831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808653"/>
          </a:xfrm>
          <a:prstGeom prst="rect">
            <a:avLst/>
          </a:prstGeom>
          <a:solidFill>
            <a:srgbClr val="004C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726" y="85899"/>
            <a:ext cx="1949308" cy="63685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6537774"/>
            <a:ext cx="12192000" cy="0"/>
          </a:xfrm>
          <a:prstGeom prst="line">
            <a:avLst/>
          </a:prstGeom>
          <a:ln w="12700">
            <a:solidFill>
              <a:srgbClr val="004C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 userDrawn="1"/>
        </p:nvSpPr>
        <p:spPr>
          <a:xfrm>
            <a:off x="43540" y="97194"/>
            <a:ext cx="70103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FRP++X: Name</a:t>
            </a:r>
            <a:r>
              <a:rPr lang="en-US" sz="14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Course Unit</a:t>
            </a:r>
            <a:endParaRPr lang="en-GB" sz="140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3540" y="351844"/>
            <a:ext cx="97971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US" sz="1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topic’s content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EF7CB51-EA93-4583-9FA7-F015A5819E54}"/>
              </a:ext>
            </a:extLst>
          </p:cNvPr>
          <p:cNvSpPr/>
          <p:nvPr userDrawn="1"/>
        </p:nvSpPr>
        <p:spPr>
          <a:xfrm>
            <a:off x="700847" y="598070"/>
            <a:ext cx="9797140" cy="246221"/>
          </a:xfrm>
          <a:prstGeom prst="rect">
            <a:avLst/>
          </a:prstGeom>
        </p:spPr>
        <p:txBody>
          <a:bodyPr/>
          <a:lstStyle/>
          <a:p>
            <a:pPr lvl="0" algn="ctr"/>
            <a:r>
              <a:rPr lang="en-US" sz="1000" dirty="0">
                <a:solidFill>
                  <a:srgbClr val="004C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Master in Advanced Structural Analysis and Design using Composite Materials – FRP++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364C2A62-A228-4B13-B414-16FADDF419E3}"/>
              </a:ext>
            </a:extLst>
          </p:cNvPr>
          <p:cNvSpPr txBox="1"/>
          <p:nvPr userDrawn="1"/>
        </p:nvSpPr>
        <p:spPr>
          <a:xfrm>
            <a:off x="3266505" y="6568874"/>
            <a:ext cx="6100638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defRPr sz="1000">
                <a:solidFill>
                  <a:srgbClr val="004C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European Master in Advanced Structural Analysis and Design using Composite Materials – FRP++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A3EE8D5-4803-4067-A080-87D11228A8A9}"/>
              </a:ext>
            </a:extLst>
          </p:cNvPr>
          <p:cNvSpPr txBox="1"/>
          <p:nvPr userDrawn="1"/>
        </p:nvSpPr>
        <p:spPr>
          <a:xfrm>
            <a:off x="11609924" y="6568874"/>
            <a:ext cx="433502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>
              <a:defRPr sz="1000">
                <a:solidFill>
                  <a:srgbClr val="004C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fld id="{B60179C8-C251-4217-AC72-63EED14AE4F9}" type="slidenum">
              <a:rPr lang="en-US" smtClean="0">
                <a:solidFill>
                  <a:schemeClr val="tx1"/>
                </a:solidFill>
              </a:rPr>
              <a:pPr lvl="0"/>
              <a:t>‹#›</a:t>
            </a:fld>
            <a:endParaRPr lang="en-US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3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tiff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386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9">
            <a:extLst>
              <a:ext uri="{FF2B5EF4-FFF2-40B4-BE49-F238E27FC236}">
                <a16:creationId xmlns:a16="http://schemas.microsoft.com/office/drawing/2014/main" id="{624516BF-DD74-4F07-8BDA-91144BC3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72542"/>
            <a:ext cx="12192000" cy="1116235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European Master in Advanced Structural Analysis and Design using Composite Materials – FRP++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153" y="3433934"/>
            <a:ext cx="12192000" cy="3424066"/>
          </a:xfrm>
          <a:prstGeom prst="rect">
            <a:avLst/>
          </a:prstGeom>
          <a:solidFill>
            <a:srgbClr val="014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276" y="6258793"/>
            <a:ext cx="1328989" cy="28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867" y="6136822"/>
            <a:ext cx="845105" cy="5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083" y="6201859"/>
            <a:ext cx="692645" cy="54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828" y="6177238"/>
            <a:ext cx="1462570" cy="432000"/>
          </a:xfrm>
          <a:prstGeom prst="rect">
            <a:avLst/>
          </a:prstGeom>
        </p:spPr>
      </p:pic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CC9E096D-3FCE-4C30-8DC3-40CA357E5E89}"/>
              </a:ext>
            </a:extLst>
          </p:cNvPr>
          <p:cNvSpPr txBox="1">
            <a:spLocks/>
          </p:cNvSpPr>
          <p:nvPr/>
        </p:nvSpPr>
        <p:spPr>
          <a:xfrm>
            <a:off x="167951" y="3781658"/>
            <a:ext cx="11850019" cy="72177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FRP++ X: Name of the Course Unit</a:t>
            </a:r>
          </a:p>
          <a:p>
            <a:pPr marL="0" indent="0" algn="ctr">
              <a:lnSpc>
                <a:spcPct val="120000"/>
              </a:lnSpc>
              <a:buNone/>
            </a:pPr>
            <a:endParaRPr lang="pt-P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CC9E096D-3FCE-4C30-8DC3-40CA357E5E89}"/>
              </a:ext>
            </a:extLst>
          </p:cNvPr>
          <p:cNvSpPr txBox="1">
            <a:spLocks/>
          </p:cNvSpPr>
          <p:nvPr/>
        </p:nvSpPr>
        <p:spPr>
          <a:xfrm>
            <a:off x="-13593" y="5247814"/>
            <a:ext cx="12192000" cy="3614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PT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Author’s</a:t>
            </a:r>
            <a:r>
              <a:rPr lang="pt-PT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r>
              <a:rPr lang="pt-PT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1, 2022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C9E096D-3FCE-4C30-8DC3-40CA357E5E89}"/>
              </a:ext>
            </a:extLst>
          </p:cNvPr>
          <p:cNvSpPr txBox="1">
            <a:spLocks/>
          </p:cNvSpPr>
          <p:nvPr/>
        </p:nvSpPr>
        <p:spPr>
          <a:xfrm>
            <a:off x="167951" y="4648586"/>
            <a:ext cx="11850019" cy="3614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topic’s content</a:t>
            </a:r>
            <a:endParaRPr lang="en-GB" sz="1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538" y="478195"/>
            <a:ext cx="3309318" cy="108117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67951" y="6166890"/>
            <a:ext cx="1994821" cy="540000"/>
            <a:chOff x="167951" y="6166890"/>
            <a:chExt cx="1994821" cy="540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5221"/>
            <a:stretch/>
          </p:blipFill>
          <p:spPr>
            <a:xfrm>
              <a:off x="167951" y="6166890"/>
              <a:ext cx="655009" cy="5400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761426" y="6235735"/>
              <a:ext cx="1401346" cy="400110"/>
            </a:xfrm>
            <a:prstGeom prst="rect">
              <a:avLst/>
            </a:prstGeom>
            <a:solidFill>
              <a:srgbClr val="014D58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Funded by</a:t>
              </a:r>
            </a:p>
            <a:p>
              <a:r>
                <a:rPr lang="en-US" sz="1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European Union</a:t>
              </a:r>
            </a:p>
          </p:txBody>
        </p:sp>
      </p:grpSp>
      <p:pic>
        <p:nvPicPr>
          <p:cNvPr id="16" name="Picture 1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A073994-39A7-07D1-2A35-F7918E8033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05"/>
          <a:stretch>
            <a:fillRect/>
          </a:stretch>
        </p:blipFill>
        <p:spPr>
          <a:xfrm>
            <a:off x="10667217" y="6228756"/>
            <a:ext cx="1153326" cy="35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33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3853" y="1129246"/>
            <a:ext cx="1803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Author(s)</a:t>
            </a:r>
            <a:endParaRPr lang="en-GB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Related image">
            <a:extLst>
              <a:ext uri="{FF2B5EF4-FFF2-40B4-BE49-F238E27FC236}">
                <a16:creationId xmlns:a16="http://schemas.microsoft.com/office/drawing/2014/main" id="{300F0502-0FC2-4FF5-B2A6-7BE3F8168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80" y="5024829"/>
            <a:ext cx="2135246" cy="75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E58FA6D-1BA0-4ED9-8AE9-08C649BF4860}"/>
              </a:ext>
            </a:extLst>
          </p:cNvPr>
          <p:cNvSpPr/>
          <p:nvPr/>
        </p:nvSpPr>
        <p:spPr>
          <a:xfrm>
            <a:off x="464781" y="5831108"/>
            <a:ext cx="8796328" cy="461665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l"/>
            <a:r>
              <a:rPr lang="en-GB" sz="1200" dirty="0"/>
              <a:t>© 2025 by authors.</a:t>
            </a:r>
          </a:p>
          <a:p>
            <a:pPr algn="l"/>
            <a:r>
              <a:rPr lang="en-GB" sz="1200" dirty="0"/>
              <a:t>All Rights Reserved.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853" y="1734260"/>
            <a:ext cx="114806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First/Last Name, Institution, email address</a:t>
            </a:r>
          </a:p>
          <a:p>
            <a:pPr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First/Last Name, Institution, email address</a:t>
            </a:r>
          </a:p>
          <a:p>
            <a:pPr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First/Last Name, Institution, email address</a:t>
            </a:r>
          </a:p>
          <a:p>
            <a:pPr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First/Last Name, Institution, email address</a:t>
            </a:r>
          </a:p>
          <a:p>
            <a:pPr>
              <a:spcBef>
                <a:spcPts val="18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First/Last Name, Institution, email address</a:t>
            </a:r>
          </a:p>
        </p:txBody>
      </p:sp>
    </p:spTree>
    <p:extLst>
      <p:ext uri="{BB962C8B-B14F-4D97-AF65-F5344CB8AC3E}">
        <p14:creationId xmlns:p14="http://schemas.microsoft.com/office/powerpoint/2010/main" val="331861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33853" y="1129246"/>
            <a:ext cx="1422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GB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3853" y="1734260"/>
            <a:ext cx="11480669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1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2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3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4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5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6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7</a:t>
            </a:r>
          </a:p>
          <a:p>
            <a:pPr marL="457200" indent="-457200">
              <a:spcBef>
                <a:spcPts val="1800"/>
              </a:spcBef>
              <a:buAutoNum type="arabicPeriod"/>
            </a:pPr>
            <a:r>
              <a:rPr lang="en-US" sz="2000" b="1" dirty="0">
                <a:solidFill>
                  <a:srgbClr val="024B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8</a:t>
            </a:r>
          </a:p>
        </p:txBody>
      </p:sp>
    </p:spTree>
    <p:extLst>
      <p:ext uri="{BB962C8B-B14F-4D97-AF65-F5344CB8AC3E}">
        <p14:creationId xmlns:p14="http://schemas.microsoft.com/office/powerpoint/2010/main" val="281352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33852" y="982882"/>
            <a:ext cx="11858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Main title – Arial 24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33852" y="1691905"/>
            <a:ext cx="1133186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7188" indent="-357188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en-US" altLang="pt-PT" sz="2000" b="1" dirty="0">
                <a:solidFill>
                  <a:srgbClr val="004C5A"/>
                </a:solidFill>
              </a:rPr>
              <a:t>Remaining titles Arial bold 20 </a:t>
            </a:r>
            <a:r>
              <a:rPr lang="en-US" altLang="pt-PT" sz="2000" b="1" dirty="0" err="1">
                <a:solidFill>
                  <a:srgbClr val="004C5A"/>
                </a:solidFill>
              </a:rPr>
              <a:t>pt</a:t>
            </a:r>
            <a:endParaRPr lang="en-US" altLang="pt-PT" sz="2000" b="1" dirty="0">
              <a:solidFill>
                <a:srgbClr val="004C5A"/>
              </a:solidFill>
            </a:endParaRPr>
          </a:p>
          <a:p>
            <a:pPr lvl="1" eaLnBrk="1" hangingPunct="1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pt-PT" sz="2000" dirty="0"/>
              <a:t>Remaining text Arial 20 or 18 </a:t>
            </a:r>
            <a:r>
              <a:rPr lang="en-US" altLang="pt-PT" sz="2000" dirty="0" err="1"/>
              <a:t>pt</a:t>
            </a:r>
            <a:endParaRPr lang="en-US" altLang="pt-PT" sz="2000" dirty="0"/>
          </a:p>
        </p:txBody>
      </p:sp>
    </p:spTree>
    <p:extLst>
      <p:ext uri="{BB962C8B-B14F-4D97-AF65-F5344CB8AC3E}">
        <p14:creationId xmlns:p14="http://schemas.microsoft.com/office/powerpoint/2010/main" val="18702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33852" y="982882"/>
            <a:ext cx="11858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References (if needed)</a:t>
            </a:r>
            <a:endParaRPr lang="en-GB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33852" y="1691905"/>
            <a:ext cx="11331860" cy="2019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7188" indent="-357188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191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pt-PT" dirty="0"/>
              <a:t>Book 1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pt-PT" dirty="0"/>
              <a:t>Journal Paper 1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pt-PT" dirty="0"/>
              <a:t>Book Chapter 1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pt-PT" dirty="0"/>
              <a:t>Conference Paper 1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pt-PT" sz="20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02755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156;p25"/>
          <p:cNvSpPr txBox="1">
            <a:spLocks noGrp="1"/>
          </p:cNvSpPr>
          <p:nvPr>
            <p:ph type="ctrTitle"/>
          </p:nvPr>
        </p:nvSpPr>
        <p:spPr>
          <a:xfrm>
            <a:off x="413300" y="2111125"/>
            <a:ext cx="8520600" cy="90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004C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FRP++</a:t>
            </a:r>
            <a:endParaRPr b="1" dirty="0">
              <a:solidFill>
                <a:srgbClr val="004C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Google Shape;157;p25"/>
          <p:cNvSpPr txBox="1">
            <a:spLocks noGrp="1"/>
          </p:cNvSpPr>
          <p:nvPr>
            <p:ph type="subTitle" idx="1"/>
          </p:nvPr>
        </p:nvSpPr>
        <p:spPr>
          <a:xfrm>
            <a:off x="413300" y="3017125"/>
            <a:ext cx="2690107" cy="4977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rial" panose="020B0604020202020204" pitchFamily="34" charset="0"/>
                <a:cs typeface="Arial" panose="020B0604020202020204" pitchFamily="34" charset="0"/>
              </a:rPr>
              <a:t>www.msc-frp.org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0092" y="5675130"/>
            <a:ext cx="1827361" cy="396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803" y="5612617"/>
            <a:ext cx="764447" cy="5210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116" y="5603130"/>
            <a:ext cx="1828215" cy="540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148" y="5629453"/>
            <a:ext cx="940894" cy="73354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529457" y="5492749"/>
            <a:ext cx="2595328" cy="738000"/>
            <a:chOff x="529457" y="5492749"/>
            <a:chExt cx="2595328" cy="738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6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7005"/>
            <a:stretch/>
          </p:blipFill>
          <p:spPr>
            <a:xfrm>
              <a:off x="529457" y="5492749"/>
              <a:ext cx="849288" cy="738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367422" y="5658791"/>
              <a:ext cx="1757363" cy="43088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Funded by</a:t>
              </a:r>
            </a:p>
            <a:p>
              <a:pPr>
                <a:spcAft>
                  <a:spcPts val="600"/>
                </a:spcAft>
              </a:pPr>
              <a:r>
                <a:rPr 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the European Union</a:t>
              </a:r>
            </a:p>
          </p:txBody>
        </p:sp>
      </p:grpSp>
      <p:pic>
        <p:nvPicPr>
          <p:cNvPr id="8" name="Picture 7" descr="A close up of a sign&#10;&#10;AI-generated content may be incorrect.">
            <a:extLst>
              <a:ext uri="{FF2B5EF4-FFF2-40B4-BE49-F238E27FC236}">
                <a16:creationId xmlns:a16="http://schemas.microsoft.com/office/drawing/2014/main" id="{CDE5EF88-5619-0679-7607-8B6CB706F636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65" y="5626576"/>
            <a:ext cx="1521757" cy="48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9899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175</Words>
  <Application>Microsoft Macintosh PowerPoint</Application>
  <PresentationFormat>Widescreen</PresentationFormat>
  <Paragraphs>40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1_Office Theme</vt:lpstr>
      <vt:lpstr>European Master in Advanced Structural Analysis and Design using Composite Materials – FRP++</vt:lpstr>
      <vt:lpstr>PowerPoint Presentation</vt:lpstr>
      <vt:lpstr>PowerPoint Presentation</vt:lpstr>
      <vt:lpstr>PowerPoint Presentation</vt:lpstr>
      <vt:lpstr>PowerPoint Presentation</vt:lpstr>
      <vt:lpstr>FRP++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Master in Advanced Structural Analysis and Design using Composite Materials – FRP++</dc:title>
  <dc:creator>José Sena-Cruz</dc:creator>
  <cp:lastModifiedBy>José Manuel Sena Cruz</cp:lastModifiedBy>
  <cp:revision>86</cp:revision>
  <dcterms:created xsi:type="dcterms:W3CDTF">2021-12-20T12:20:21Z</dcterms:created>
  <dcterms:modified xsi:type="dcterms:W3CDTF">2025-08-04T15:59:32Z</dcterms:modified>
</cp:coreProperties>
</file>